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5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6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9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1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1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7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6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5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7B0D-6F42-4726-AF23-7FE17F4BC43A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F7C1-8717-41B7-A87F-F3A2D0249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2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reeform 137"/>
          <p:cNvSpPr/>
          <p:nvPr/>
        </p:nvSpPr>
        <p:spPr>
          <a:xfrm>
            <a:off x="5423375" y="3479800"/>
            <a:ext cx="1060616" cy="787400"/>
          </a:xfrm>
          <a:custGeom>
            <a:avLst/>
            <a:gdLst>
              <a:gd name="connsiteX0" fmla="*/ 418625 w 1060616"/>
              <a:gd name="connsiteY0" fmla="*/ 0 h 673088"/>
              <a:gd name="connsiteX1" fmla="*/ 20692 w 1060616"/>
              <a:gd name="connsiteY1" fmla="*/ 558800 h 673088"/>
              <a:gd name="connsiteX2" fmla="*/ 985892 w 1060616"/>
              <a:gd name="connsiteY2" fmla="*/ 626533 h 673088"/>
              <a:gd name="connsiteX3" fmla="*/ 562558 w 1060616"/>
              <a:gd name="connsiteY3" fmla="*/ 8467 h 6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0616" h="673088">
                <a:moveTo>
                  <a:pt x="418625" y="0"/>
                </a:moveTo>
                <a:cubicBezTo>
                  <a:pt x="172386" y="227189"/>
                  <a:pt x="-73853" y="454378"/>
                  <a:pt x="20692" y="558800"/>
                </a:cubicBezTo>
                <a:cubicBezTo>
                  <a:pt x="115236" y="663222"/>
                  <a:pt x="895581" y="718255"/>
                  <a:pt x="985892" y="626533"/>
                </a:cubicBezTo>
                <a:cubicBezTo>
                  <a:pt x="1076203" y="534811"/>
                  <a:pt x="1203202" y="812800"/>
                  <a:pt x="562558" y="846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5173936" y="4136530"/>
            <a:ext cx="1607864" cy="6751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 Mains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42900" y="2743200"/>
            <a:ext cx="609600" cy="712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" y="2819400"/>
            <a:ext cx="3810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2900" y="2969399"/>
            <a:ext cx="72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Smart Meter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507066" y="2123188"/>
            <a:ext cx="1388534" cy="19154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98152" y="1837379"/>
            <a:ext cx="1845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AC Breaker Panel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287723" y="1500499"/>
            <a:ext cx="1569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Charge Controller with MPPT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40933" y="208280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120V vs 240V?</a:t>
            </a:r>
          </a:p>
          <a:p>
            <a:pPr algn="ctr"/>
            <a:r>
              <a:rPr lang="en-US" sz="1400" dirty="0" smtClean="0"/>
              <a:t>125A Fuse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2906669" y="1553802"/>
            <a:ext cx="11433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double pole breaker (30A)?</a:t>
            </a:r>
            <a:endParaRPr lang="en-US" sz="1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629992" y="2667000"/>
            <a:ext cx="0" cy="302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29992" y="2969399"/>
            <a:ext cx="152400" cy="152400"/>
          </a:xfrm>
          <a:prstGeom prst="line">
            <a:avLst/>
          </a:prstGeom>
          <a:ln w="3175"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29992" y="3212981"/>
            <a:ext cx="0" cy="520819"/>
          </a:xfrm>
          <a:prstGeom prst="line">
            <a:avLst/>
          </a:prstGeom>
          <a:ln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95657" y="2654300"/>
            <a:ext cx="0" cy="302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95657" y="2956699"/>
            <a:ext cx="152400" cy="152400"/>
          </a:xfrm>
          <a:prstGeom prst="line">
            <a:avLst/>
          </a:prstGeom>
          <a:ln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95657" y="3200281"/>
            <a:ext cx="0" cy="520819"/>
          </a:xfrm>
          <a:prstGeom prst="line">
            <a:avLst/>
          </a:prstGeom>
          <a:ln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52857" y="2669401"/>
            <a:ext cx="0" cy="302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52857" y="2971800"/>
            <a:ext cx="152400" cy="152400"/>
          </a:xfrm>
          <a:prstGeom prst="line">
            <a:avLst/>
          </a:prstGeom>
          <a:ln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52857" y="3215382"/>
            <a:ext cx="0" cy="520819"/>
          </a:xfrm>
          <a:prstGeom prst="line">
            <a:avLst/>
          </a:prstGeom>
          <a:ln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600200" y="3061781"/>
            <a:ext cx="4954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20A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057400" y="3061781"/>
            <a:ext cx="4954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15A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2514600" y="3061501"/>
            <a:ext cx="4954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15A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201333" y="3886200"/>
            <a:ext cx="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34012" y="4630297"/>
            <a:ext cx="20870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</a:t>
            </a:r>
            <a:r>
              <a:rPr lang="en-US" sz="1600" dirty="0" smtClean="0"/>
              <a:t>switched’ appliances for load advancement and deferral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2895600" y="2574550"/>
            <a:ext cx="1030327" cy="739623"/>
            <a:chOff x="4413052" y="2891020"/>
            <a:chExt cx="1260917" cy="911628"/>
          </a:xfrm>
        </p:grpSpPr>
        <p:grpSp>
          <p:nvGrpSpPr>
            <p:cNvPr id="38" name="Group 37"/>
            <p:cNvGrpSpPr/>
            <p:nvPr/>
          </p:nvGrpSpPr>
          <p:grpSpPr>
            <a:xfrm>
              <a:off x="4800600" y="2891020"/>
              <a:ext cx="609600" cy="564643"/>
              <a:chOff x="4800600" y="2891020"/>
              <a:chExt cx="609600" cy="564643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 flipV="1">
                <a:off x="5257800" y="2891020"/>
                <a:ext cx="152400" cy="385580"/>
              </a:xfrm>
              <a:prstGeom prst="straightConnector1">
                <a:avLst/>
              </a:prstGeom>
              <a:ln w="38100"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4800600" y="2956698"/>
                <a:ext cx="457200" cy="49896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4413052" y="3157749"/>
              <a:ext cx="1260917" cy="6448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/>
                <a:t>AC</a:t>
              </a:r>
            </a:p>
            <a:p>
              <a:r>
                <a:rPr lang="en-US" sz="1400" dirty="0" smtClean="0"/>
                <a:t>Disconnect</a:t>
              </a:r>
              <a:endParaRPr lang="en-US" sz="1400" dirty="0"/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4030936" y="2330806"/>
            <a:ext cx="1143000" cy="59677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42000">
                <a:schemeClr val="accent1">
                  <a:tint val="44500"/>
                  <a:satMod val="160000"/>
                </a:schemeClr>
              </a:gs>
              <a:gs pos="100000">
                <a:srgbClr val="9A7272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107136" y="2063417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Inverter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4141003" y="2412302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 /DC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80254" y="3046442"/>
            <a:ext cx="734406" cy="1003535"/>
          </a:xfrm>
          <a:prstGeom prst="rect">
            <a:avLst/>
          </a:prstGeom>
          <a:noFill/>
          <a:ln>
            <a:solidFill>
              <a:srgbClr val="9A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530689" y="3468828"/>
            <a:ext cx="1845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DC Sub-</a:t>
            </a:r>
          </a:p>
          <a:p>
            <a:r>
              <a:rPr lang="en-US" sz="1600" dirty="0" smtClean="0"/>
              <a:t> Panel</a:t>
            </a:r>
            <a:endParaRPr lang="en-US" sz="1600" dirty="0"/>
          </a:p>
        </p:txBody>
      </p:sp>
      <p:grpSp>
        <p:nvGrpSpPr>
          <p:cNvPr id="63" name="Group 62"/>
          <p:cNvGrpSpPr/>
          <p:nvPr/>
        </p:nvGrpSpPr>
        <p:grpSpPr>
          <a:xfrm>
            <a:off x="7043318" y="3317217"/>
            <a:ext cx="152400" cy="971829"/>
            <a:chOff x="5575110" y="2606020"/>
            <a:chExt cx="152400" cy="971829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5575110" y="2606020"/>
              <a:ext cx="0" cy="220128"/>
            </a:xfrm>
            <a:prstGeom prst="line">
              <a:avLst/>
            </a:prstGeom>
            <a:ln>
              <a:solidFill>
                <a:srgbClr val="9A72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575110" y="2826148"/>
              <a:ext cx="152400" cy="152400"/>
            </a:xfrm>
            <a:prstGeom prst="line">
              <a:avLst/>
            </a:prstGeom>
            <a:ln>
              <a:solidFill>
                <a:srgbClr val="9A7272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575110" y="3069730"/>
              <a:ext cx="0" cy="508119"/>
            </a:xfrm>
            <a:prstGeom prst="line">
              <a:avLst/>
            </a:prstGeom>
            <a:ln>
              <a:solidFill>
                <a:srgbClr val="9A727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/>
          <p:cNvSpPr/>
          <p:nvPr/>
        </p:nvSpPr>
        <p:spPr>
          <a:xfrm>
            <a:off x="6730747" y="4282065"/>
            <a:ext cx="625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LED circuit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6708359" y="3037174"/>
            <a:ext cx="11703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60A ‘breaker’?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386059" y="3317217"/>
            <a:ext cx="152400" cy="971829"/>
            <a:chOff x="5575110" y="2606020"/>
            <a:chExt cx="152400" cy="971829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575110" y="2606020"/>
              <a:ext cx="0" cy="220128"/>
            </a:xfrm>
            <a:prstGeom prst="line">
              <a:avLst/>
            </a:prstGeom>
            <a:ln>
              <a:solidFill>
                <a:srgbClr val="9A72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575110" y="2826148"/>
              <a:ext cx="152400" cy="152400"/>
            </a:xfrm>
            <a:prstGeom prst="line">
              <a:avLst/>
            </a:prstGeom>
            <a:ln>
              <a:solidFill>
                <a:srgbClr val="9A7272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575110" y="3069730"/>
              <a:ext cx="0" cy="508119"/>
            </a:xfrm>
            <a:prstGeom prst="line">
              <a:avLst/>
            </a:prstGeom>
            <a:ln>
              <a:solidFill>
                <a:srgbClr val="9A727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ectangle 70"/>
          <p:cNvSpPr/>
          <p:nvPr/>
        </p:nvSpPr>
        <p:spPr>
          <a:xfrm>
            <a:off x="7218119" y="4288132"/>
            <a:ext cx="625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DC outlet</a:t>
            </a:r>
            <a:endParaRPr lang="en-US" sz="1200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5372434" y="4060330"/>
            <a:ext cx="1082038" cy="615271"/>
            <a:chOff x="4671061" y="4572000"/>
            <a:chExt cx="1082038" cy="615271"/>
          </a:xfrm>
        </p:grpSpPr>
        <p:sp>
          <p:nvSpPr>
            <p:cNvPr id="72" name="Rounded Rectangle 71"/>
            <p:cNvSpPr/>
            <p:nvPr/>
          </p:nvSpPr>
          <p:spPr>
            <a:xfrm>
              <a:off x="4671061" y="4648200"/>
              <a:ext cx="28193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4953001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7244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1358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8768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9834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2578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4102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5168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6692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5219701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5486400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640023" y="269291"/>
            <a:ext cx="1295400" cy="914400"/>
            <a:chOff x="7315200" y="381000"/>
            <a:chExt cx="1295400" cy="914400"/>
          </a:xfrm>
        </p:grpSpPr>
        <p:sp>
          <p:nvSpPr>
            <p:cNvPr id="92" name="Rectangle 91"/>
            <p:cNvSpPr/>
            <p:nvPr/>
          </p:nvSpPr>
          <p:spPr>
            <a:xfrm>
              <a:off x="7315200" y="381000"/>
              <a:ext cx="1295400" cy="9144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7620000" y="381000"/>
              <a:ext cx="0" cy="914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962900" y="381000"/>
              <a:ext cx="0" cy="914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2" idx="1"/>
              <a:endCxn id="92" idx="3"/>
            </p:cNvCxnSpPr>
            <p:nvPr/>
          </p:nvCxnSpPr>
          <p:spPr>
            <a:xfrm>
              <a:off x="7315200" y="838200"/>
              <a:ext cx="12954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8305800" y="381000"/>
              <a:ext cx="0" cy="914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/>
          <p:cNvSpPr txBox="1"/>
          <p:nvPr/>
        </p:nvSpPr>
        <p:spPr>
          <a:xfrm>
            <a:off x="5797366" y="0"/>
            <a:ext cx="1065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PV array</a:t>
            </a:r>
            <a:endParaRPr lang="en-US" sz="1600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7362502" y="283264"/>
            <a:ext cx="981438" cy="668497"/>
            <a:chOff x="4439175" y="2631700"/>
            <a:chExt cx="1167663" cy="823963"/>
          </a:xfrm>
        </p:grpSpPr>
        <p:grpSp>
          <p:nvGrpSpPr>
            <p:cNvPr id="108" name="Group 107"/>
            <p:cNvGrpSpPr/>
            <p:nvPr/>
          </p:nvGrpSpPr>
          <p:grpSpPr>
            <a:xfrm>
              <a:off x="4800600" y="2891020"/>
              <a:ext cx="609600" cy="564643"/>
              <a:chOff x="4800600" y="2891020"/>
              <a:chExt cx="609600" cy="564643"/>
            </a:xfrm>
          </p:grpSpPr>
          <p:cxnSp>
            <p:nvCxnSpPr>
              <p:cNvPr id="110" name="Straight Arrow Connector 109"/>
              <p:cNvCxnSpPr/>
              <p:nvPr/>
            </p:nvCxnSpPr>
            <p:spPr>
              <a:xfrm flipV="1">
                <a:off x="5257800" y="2891020"/>
                <a:ext cx="152400" cy="385580"/>
              </a:xfrm>
              <a:prstGeom prst="straightConnector1">
                <a:avLst/>
              </a:prstGeom>
              <a:ln w="38100">
                <a:solidFill>
                  <a:srgbClr val="9A727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Rectangle 110"/>
              <p:cNvSpPr/>
              <p:nvPr/>
            </p:nvSpPr>
            <p:spPr>
              <a:xfrm>
                <a:off x="4800600" y="2956698"/>
                <a:ext cx="457200" cy="498965"/>
              </a:xfrm>
              <a:prstGeom prst="rect">
                <a:avLst/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ectangle 108"/>
            <p:cNvSpPr/>
            <p:nvPr/>
          </p:nvSpPr>
          <p:spPr>
            <a:xfrm>
              <a:off x="4439175" y="2631700"/>
              <a:ext cx="1167663" cy="644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/>
                <a:t>Disconnect</a:t>
              </a:r>
            </a:p>
            <a:p>
              <a:pPr algn="ctr"/>
              <a:r>
                <a:rPr lang="en-US" sz="1400" dirty="0" smtClean="0"/>
                <a:t> DC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406723" y="2982852"/>
            <a:ext cx="1021078" cy="751396"/>
            <a:chOff x="4409284" y="2891020"/>
            <a:chExt cx="1256762" cy="862521"/>
          </a:xfrm>
        </p:grpSpPr>
        <p:grpSp>
          <p:nvGrpSpPr>
            <p:cNvPr id="113" name="Group 112"/>
            <p:cNvGrpSpPr/>
            <p:nvPr/>
          </p:nvGrpSpPr>
          <p:grpSpPr>
            <a:xfrm>
              <a:off x="4800600" y="2891020"/>
              <a:ext cx="609600" cy="564643"/>
              <a:chOff x="4800600" y="2891020"/>
              <a:chExt cx="609600" cy="564643"/>
            </a:xfrm>
          </p:grpSpPr>
          <p:cxnSp>
            <p:nvCxnSpPr>
              <p:cNvPr id="115" name="Straight Arrow Connector 114"/>
              <p:cNvCxnSpPr/>
              <p:nvPr/>
            </p:nvCxnSpPr>
            <p:spPr>
              <a:xfrm flipV="1">
                <a:off x="5257800" y="2891020"/>
                <a:ext cx="152400" cy="385580"/>
              </a:xfrm>
              <a:prstGeom prst="straightConnector1">
                <a:avLst/>
              </a:prstGeom>
              <a:ln w="38100">
                <a:solidFill>
                  <a:srgbClr val="9A727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Rectangle 115"/>
              <p:cNvSpPr/>
              <p:nvPr/>
            </p:nvSpPr>
            <p:spPr>
              <a:xfrm>
                <a:off x="4800600" y="2956698"/>
                <a:ext cx="457200" cy="498965"/>
              </a:xfrm>
              <a:prstGeom prst="rect">
                <a:avLst/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4" name="Rectangle 113"/>
            <p:cNvSpPr/>
            <p:nvPr/>
          </p:nvSpPr>
          <p:spPr>
            <a:xfrm>
              <a:off x="4409284" y="3157749"/>
              <a:ext cx="1256762" cy="595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D</a:t>
              </a:r>
              <a:r>
                <a:rPr lang="en-US" sz="1400" dirty="0" smtClean="0"/>
                <a:t>C</a:t>
              </a:r>
            </a:p>
            <a:p>
              <a:r>
                <a:rPr lang="en-US" sz="1400" dirty="0" smtClean="0"/>
                <a:t>Disconnect</a:t>
              </a:r>
              <a:endParaRPr lang="en-US" sz="1400" dirty="0"/>
            </a:p>
          </p:txBody>
        </p:sp>
      </p:grpSp>
      <p:sp>
        <p:nvSpPr>
          <p:cNvPr id="118" name="Rounded Rectangle 117"/>
          <p:cNvSpPr/>
          <p:nvPr/>
        </p:nvSpPr>
        <p:spPr>
          <a:xfrm>
            <a:off x="7352659" y="1787586"/>
            <a:ext cx="800601" cy="388347"/>
          </a:xfrm>
          <a:prstGeom prst="roundRect">
            <a:avLst/>
          </a:prstGeom>
          <a:solidFill>
            <a:srgbClr val="9A7272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7341413" y="1786474"/>
            <a:ext cx="922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 /DC</a:t>
            </a:r>
            <a:endParaRPr lang="en-US" dirty="0"/>
          </a:p>
        </p:txBody>
      </p:sp>
      <p:sp>
        <p:nvSpPr>
          <p:cNvPr id="121" name="Rounded Rectangle 120"/>
          <p:cNvSpPr/>
          <p:nvPr/>
        </p:nvSpPr>
        <p:spPr>
          <a:xfrm>
            <a:off x="642615" y="1762109"/>
            <a:ext cx="45719" cy="9688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 flipH="1" flipV="1">
            <a:off x="982132" y="3045598"/>
            <a:ext cx="524933" cy="4571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 flipH="1" flipV="1">
            <a:off x="2906668" y="3010037"/>
            <a:ext cx="141331" cy="4571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 flipH="1" flipV="1">
            <a:off x="3047999" y="2819400"/>
            <a:ext cx="141331" cy="4571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3002280" y="2819400"/>
            <a:ext cx="45719" cy="21636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 flipH="1" flipV="1">
            <a:off x="3639727" y="2803266"/>
            <a:ext cx="391208" cy="4571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 flipH="1" flipV="1">
            <a:off x="6920749" y="703632"/>
            <a:ext cx="745536" cy="4571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7812082" y="974661"/>
            <a:ext cx="45719" cy="81181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5173934" y="4811647"/>
            <a:ext cx="1537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Battery Bank</a:t>
            </a:r>
            <a:endParaRPr lang="en-US" sz="1600" dirty="0"/>
          </a:p>
        </p:txBody>
      </p:sp>
      <p:sp>
        <p:nvSpPr>
          <p:cNvPr id="130" name="Rounded Rectangle 129"/>
          <p:cNvSpPr/>
          <p:nvPr/>
        </p:nvSpPr>
        <p:spPr>
          <a:xfrm>
            <a:off x="7752960" y="2177549"/>
            <a:ext cx="112116" cy="47675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 flipH="1" flipV="1">
            <a:off x="5173936" y="2540470"/>
            <a:ext cx="2682788" cy="1313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>
            <a:endCxn id="116" idx="0"/>
          </p:cNvCxnSpPr>
          <p:nvPr/>
        </p:nvCxnSpPr>
        <p:spPr>
          <a:xfrm>
            <a:off x="5910384" y="2671811"/>
            <a:ext cx="0" cy="368257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7194334" y="2687499"/>
            <a:ext cx="0" cy="368257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6004892" y="2232694"/>
            <a:ext cx="11433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DC Bus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618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-33869" y="95268"/>
            <a:ext cx="9244792" cy="7334972"/>
            <a:chOff x="2180746" y="260220"/>
            <a:chExt cx="6163194" cy="4889981"/>
          </a:xfrm>
        </p:grpSpPr>
        <p:sp>
          <p:nvSpPr>
            <p:cNvPr id="4" name="Freeform 3"/>
            <p:cNvSpPr/>
            <p:nvPr/>
          </p:nvSpPr>
          <p:spPr>
            <a:xfrm>
              <a:off x="5423375" y="3479800"/>
              <a:ext cx="1060616" cy="787400"/>
            </a:xfrm>
            <a:custGeom>
              <a:avLst/>
              <a:gdLst>
                <a:gd name="connsiteX0" fmla="*/ 418625 w 1060616"/>
                <a:gd name="connsiteY0" fmla="*/ 0 h 673088"/>
                <a:gd name="connsiteX1" fmla="*/ 20692 w 1060616"/>
                <a:gd name="connsiteY1" fmla="*/ 558800 h 673088"/>
                <a:gd name="connsiteX2" fmla="*/ 985892 w 1060616"/>
                <a:gd name="connsiteY2" fmla="*/ 626533 h 673088"/>
                <a:gd name="connsiteX3" fmla="*/ 562558 w 1060616"/>
                <a:gd name="connsiteY3" fmla="*/ 8467 h 67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0616" h="673088">
                  <a:moveTo>
                    <a:pt x="418625" y="0"/>
                  </a:moveTo>
                  <a:cubicBezTo>
                    <a:pt x="172386" y="227189"/>
                    <a:pt x="-73853" y="454378"/>
                    <a:pt x="20692" y="558800"/>
                  </a:cubicBezTo>
                  <a:cubicBezTo>
                    <a:pt x="115236" y="663222"/>
                    <a:pt x="895581" y="718255"/>
                    <a:pt x="985892" y="626533"/>
                  </a:cubicBezTo>
                  <a:cubicBezTo>
                    <a:pt x="1076203" y="534811"/>
                    <a:pt x="1203202" y="812800"/>
                    <a:pt x="562558" y="846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173936" y="4136530"/>
              <a:ext cx="1607864" cy="6751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80746" y="260220"/>
              <a:ext cx="3584400" cy="389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Charge Controller with MPPT</a:t>
              </a:r>
              <a:endParaRPr lang="en-US" sz="32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030936" y="2330806"/>
              <a:ext cx="1143000" cy="596777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lumMod val="100000"/>
                  </a:schemeClr>
                </a:gs>
                <a:gs pos="42000">
                  <a:schemeClr val="accent1">
                    <a:tint val="44500"/>
                    <a:satMod val="160000"/>
                  </a:schemeClr>
                </a:gs>
                <a:gs pos="100000">
                  <a:srgbClr val="9A7272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07136" y="2063417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Inverter</a:t>
              </a:r>
              <a:endParaRPr lang="en-US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41003" y="2412302"/>
              <a:ext cx="1219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AC /DC</a:t>
              </a:r>
              <a:endParaRPr lang="en-US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5372434" y="4060330"/>
              <a:ext cx="1082038" cy="615271"/>
              <a:chOff x="4671061" y="4572000"/>
              <a:chExt cx="1082038" cy="615271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4671061" y="4648200"/>
                <a:ext cx="281939" cy="539071"/>
              </a:xfrm>
              <a:prstGeom prst="roundRect">
                <a:avLst>
                  <a:gd name="adj" fmla="val 0"/>
                </a:avLst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4953001" y="4648200"/>
                <a:ext cx="266699" cy="539071"/>
              </a:xfrm>
              <a:prstGeom prst="roundRect">
                <a:avLst>
                  <a:gd name="adj" fmla="val 0"/>
                </a:avLst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724400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135881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876800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983481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257800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410200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516881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669281" y="4572000"/>
                <a:ext cx="45719" cy="58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5219701" y="4648200"/>
                <a:ext cx="266699" cy="539071"/>
              </a:xfrm>
              <a:prstGeom prst="roundRect">
                <a:avLst>
                  <a:gd name="adj" fmla="val 0"/>
                </a:avLst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486400" y="4648200"/>
                <a:ext cx="266699" cy="539071"/>
              </a:xfrm>
              <a:prstGeom prst="roundRect">
                <a:avLst>
                  <a:gd name="adj" fmla="val 0"/>
                </a:avLst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640023" y="269291"/>
              <a:ext cx="1295400" cy="914400"/>
              <a:chOff x="7315200" y="381000"/>
              <a:chExt cx="1295400" cy="9144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7315200" y="381000"/>
                <a:ext cx="1295400" cy="914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7620000" y="381000"/>
                <a:ext cx="0" cy="9144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962900" y="381000"/>
                <a:ext cx="0" cy="9144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36" idx="1"/>
                <a:endCxn id="36" idx="3"/>
              </p:cNvCxnSpPr>
              <p:nvPr/>
            </p:nvCxnSpPr>
            <p:spPr>
              <a:xfrm>
                <a:off x="7315200" y="838200"/>
                <a:ext cx="12954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305800" y="381000"/>
                <a:ext cx="0" cy="9144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7362502" y="283264"/>
              <a:ext cx="981438" cy="668497"/>
              <a:chOff x="4439175" y="2631700"/>
              <a:chExt cx="1167663" cy="823963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4800600" y="2891020"/>
                <a:ext cx="609600" cy="564643"/>
                <a:chOff x="4800600" y="2891020"/>
                <a:chExt cx="609600" cy="564643"/>
              </a:xfrm>
            </p:grpSpPr>
            <p:cxnSp>
              <p:nvCxnSpPr>
                <p:cNvPr id="44" name="Straight Arrow Connector 43"/>
                <p:cNvCxnSpPr/>
                <p:nvPr/>
              </p:nvCxnSpPr>
              <p:spPr>
                <a:xfrm flipV="1">
                  <a:off x="5257800" y="2891020"/>
                  <a:ext cx="152400" cy="385580"/>
                </a:xfrm>
                <a:prstGeom prst="straightConnector1">
                  <a:avLst/>
                </a:prstGeom>
                <a:ln w="38100">
                  <a:solidFill>
                    <a:srgbClr val="9A7272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/>
                <p:cNvSpPr/>
                <p:nvPr/>
              </p:nvSpPr>
              <p:spPr>
                <a:xfrm>
                  <a:off x="4800600" y="2956698"/>
                  <a:ext cx="457200" cy="498965"/>
                </a:xfrm>
                <a:prstGeom prst="rect">
                  <a:avLst/>
                </a:prstGeom>
                <a:solidFill>
                  <a:srgbClr val="9A7272">
                    <a:alpha val="50196"/>
                  </a:srgbClr>
                </a:solidFill>
                <a:ln>
                  <a:solidFill>
                    <a:srgbClr val="9A727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Rectangle 42"/>
              <p:cNvSpPr/>
              <p:nvPr/>
            </p:nvSpPr>
            <p:spPr>
              <a:xfrm>
                <a:off x="4439175" y="2631700"/>
                <a:ext cx="1167663" cy="6322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200" dirty="0" smtClean="0"/>
                  <a:t>Disconnect</a:t>
                </a:r>
              </a:p>
              <a:p>
                <a:pPr algn="ctr"/>
                <a:r>
                  <a:rPr lang="en-US" sz="2200" dirty="0" smtClean="0"/>
                  <a:t> DC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5406723" y="2982852"/>
              <a:ext cx="1021078" cy="751396"/>
              <a:chOff x="4409284" y="2891020"/>
              <a:chExt cx="1256762" cy="862521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800600" y="2891020"/>
                <a:ext cx="609600" cy="564643"/>
                <a:chOff x="4800600" y="2891020"/>
                <a:chExt cx="609600" cy="564643"/>
              </a:xfrm>
            </p:grpSpPr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5257800" y="2891020"/>
                  <a:ext cx="152400" cy="385580"/>
                </a:xfrm>
                <a:prstGeom prst="straightConnector1">
                  <a:avLst/>
                </a:prstGeom>
                <a:ln w="38100">
                  <a:solidFill>
                    <a:srgbClr val="9A7272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Rectangle 49"/>
                <p:cNvSpPr/>
                <p:nvPr/>
              </p:nvSpPr>
              <p:spPr>
                <a:xfrm>
                  <a:off x="4800600" y="2956698"/>
                  <a:ext cx="457200" cy="498965"/>
                </a:xfrm>
                <a:prstGeom prst="rect">
                  <a:avLst/>
                </a:prstGeom>
                <a:solidFill>
                  <a:srgbClr val="9A7272">
                    <a:alpha val="50196"/>
                  </a:srgbClr>
                </a:solidFill>
                <a:ln>
                  <a:solidFill>
                    <a:srgbClr val="9A727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8" name="Rectangle 47"/>
              <p:cNvSpPr/>
              <p:nvPr/>
            </p:nvSpPr>
            <p:spPr>
              <a:xfrm>
                <a:off x="4409284" y="3157749"/>
                <a:ext cx="1256762" cy="5957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/>
                  <a:t>D</a:t>
                </a:r>
                <a:r>
                  <a:rPr lang="en-US" sz="1400" dirty="0" smtClean="0"/>
                  <a:t>C</a:t>
                </a:r>
              </a:p>
              <a:p>
                <a:r>
                  <a:rPr lang="en-US" sz="1400" dirty="0" smtClean="0"/>
                  <a:t>Disconnect</a:t>
                </a:r>
                <a:endParaRPr lang="en-US" sz="1400" dirty="0"/>
              </a:p>
            </p:txBody>
          </p:sp>
        </p:grpSp>
        <p:sp>
          <p:nvSpPr>
            <p:cNvPr id="51" name="Rounded Rectangle 50"/>
            <p:cNvSpPr/>
            <p:nvPr/>
          </p:nvSpPr>
          <p:spPr>
            <a:xfrm>
              <a:off x="7352659" y="1787586"/>
              <a:ext cx="800601" cy="388347"/>
            </a:xfrm>
            <a:prstGeom prst="roundRect">
              <a:avLst/>
            </a:prstGeom>
            <a:solidFill>
              <a:srgbClr val="9A7272">
                <a:alpha val="5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90469" y="1791376"/>
              <a:ext cx="922021" cy="389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DC/DC</a:t>
              </a:r>
              <a:endParaRPr lang="en-US" sz="3200" dirty="0"/>
            </a:p>
          </p:txBody>
        </p:sp>
        <p:sp>
          <p:nvSpPr>
            <p:cNvPr id="53" name="Rounded Rectangle 52"/>
            <p:cNvSpPr/>
            <p:nvPr/>
          </p:nvSpPr>
          <p:spPr>
            <a:xfrm flipH="1" flipV="1">
              <a:off x="6920749" y="703632"/>
              <a:ext cx="745536" cy="4571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7812082" y="974661"/>
              <a:ext cx="45719" cy="811814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73934" y="4811647"/>
              <a:ext cx="15379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Battery Bank</a:t>
              </a:r>
              <a:endParaRPr lang="en-US" sz="1600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7752960" y="2177549"/>
              <a:ext cx="112116" cy="476752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6"/>
            <p:cNvSpPr/>
            <p:nvPr/>
          </p:nvSpPr>
          <p:spPr>
            <a:xfrm flipH="1" flipV="1">
              <a:off x="5173936" y="2540470"/>
              <a:ext cx="2682788" cy="1313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>
              <a:endCxn id="50" idx="0"/>
            </p:cNvCxnSpPr>
            <p:nvPr/>
          </p:nvCxnSpPr>
          <p:spPr>
            <a:xfrm>
              <a:off x="5910384" y="2671811"/>
              <a:ext cx="0" cy="368257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6790845" y="2262037"/>
              <a:ext cx="11433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/>
                <a:t>DC Bus</a:t>
              </a:r>
              <a:endParaRPr lang="en-US" sz="2400" dirty="0"/>
            </a:p>
          </p:txBody>
        </p:sp>
      </p:grp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16" y="1687285"/>
            <a:ext cx="5715001" cy="517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81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426147" y="3987399"/>
            <a:ext cx="1828994" cy="1171200"/>
          </a:xfrm>
          <a:custGeom>
            <a:avLst/>
            <a:gdLst>
              <a:gd name="connsiteX0" fmla="*/ 418625 w 1060616"/>
              <a:gd name="connsiteY0" fmla="*/ 0 h 673088"/>
              <a:gd name="connsiteX1" fmla="*/ 20692 w 1060616"/>
              <a:gd name="connsiteY1" fmla="*/ 558800 h 673088"/>
              <a:gd name="connsiteX2" fmla="*/ 985892 w 1060616"/>
              <a:gd name="connsiteY2" fmla="*/ 626533 h 673088"/>
              <a:gd name="connsiteX3" fmla="*/ 562558 w 1060616"/>
              <a:gd name="connsiteY3" fmla="*/ 8467 h 6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0616" h="673088">
                <a:moveTo>
                  <a:pt x="418625" y="0"/>
                </a:moveTo>
                <a:cubicBezTo>
                  <a:pt x="172386" y="227189"/>
                  <a:pt x="-73853" y="454378"/>
                  <a:pt x="20692" y="558800"/>
                </a:cubicBezTo>
                <a:cubicBezTo>
                  <a:pt x="115236" y="663222"/>
                  <a:pt x="895581" y="718255"/>
                  <a:pt x="985892" y="626533"/>
                </a:cubicBezTo>
                <a:cubicBezTo>
                  <a:pt x="1076203" y="534811"/>
                  <a:pt x="1203202" y="812800"/>
                  <a:pt x="562558" y="846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95999" y="4964238"/>
            <a:ext cx="2772703" cy="1004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963" y="25400"/>
            <a:ext cx="77907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Charge Controller </a:t>
            </a:r>
            <a:r>
              <a:rPr lang="en-US" sz="3200" dirty="0" smtClean="0"/>
              <a:t>with Voltage Regulation: Battery Management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2024937" y="2278354"/>
            <a:ext cx="1971062" cy="88766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42000">
                <a:schemeClr val="accent1">
                  <a:tint val="44500"/>
                  <a:satMod val="160000"/>
                </a:schemeClr>
              </a:gs>
              <a:gs pos="100000">
                <a:srgbClr val="9A7272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56267" y="1679467"/>
            <a:ext cx="1839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Inverter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214743" y="2399573"/>
            <a:ext cx="2102466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AC /DC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6938482" y="3342811"/>
            <a:ext cx="1266456" cy="1492686"/>
          </a:xfrm>
          <a:prstGeom prst="rect">
            <a:avLst/>
          </a:prstGeom>
          <a:noFill/>
          <a:ln>
            <a:solidFill>
              <a:srgbClr val="9A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204938" y="4007289"/>
            <a:ext cx="1263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DC Sub-</a:t>
            </a:r>
          </a:p>
          <a:p>
            <a:r>
              <a:rPr lang="en-US" sz="1600" dirty="0" smtClean="0"/>
              <a:t> Panel</a:t>
            </a:r>
            <a:endParaRPr lang="en-US" sz="1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7219680" y="3745569"/>
            <a:ext cx="262808" cy="1445525"/>
            <a:chOff x="5575110" y="2606020"/>
            <a:chExt cx="152400" cy="97182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75110" y="2606020"/>
              <a:ext cx="0" cy="220128"/>
            </a:xfrm>
            <a:prstGeom prst="line">
              <a:avLst/>
            </a:prstGeom>
            <a:ln>
              <a:solidFill>
                <a:srgbClr val="9A72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575110" y="2826148"/>
              <a:ext cx="152400" cy="152400"/>
            </a:xfrm>
            <a:prstGeom prst="line">
              <a:avLst/>
            </a:prstGeom>
            <a:ln>
              <a:solidFill>
                <a:srgbClr val="9A7272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575110" y="3069730"/>
              <a:ext cx="0" cy="508119"/>
            </a:xfrm>
            <a:prstGeom prst="line">
              <a:avLst/>
            </a:prstGeom>
            <a:ln>
              <a:solidFill>
                <a:srgbClr val="9A727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6680663" y="5180710"/>
            <a:ext cx="1078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LED circuit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959251" y="3356665"/>
            <a:ext cx="2018166" cy="412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60A ‘breaker’?</a:t>
            </a:r>
            <a:endParaRPr lang="en-US" sz="12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7810725" y="3745569"/>
            <a:ext cx="262808" cy="1445525"/>
            <a:chOff x="5575110" y="2606020"/>
            <a:chExt cx="152400" cy="971829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575110" y="2606020"/>
              <a:ext cx="0" cy="220128"/>
            </a:xfrm>
            <a:prstGeom prst="line">
              <a:avLst/>
            </a:prstGeom>
            <a:ln>
              <a:solidFill>
                <a:srgbClr val="9A72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575110" y="2826148"/>
              <a:ext cx="152400" cy="152400"/>
            </a:xfrm>
            <a:prstGeom prst="line">
              <a:avLst/>
            </a:prstGeom>
            <a:ln>
              <a:solidFill>
                <a:srgbClr val="9A7272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575110" y="3069730"/>
              <a:ext cx="0" cy="508119"/>
            </a:xfrm>
            <a:prstGeom prst="line">
              <a:avLst/>
            </a:prstGeom>
            <a:ln>
              <a:solidFill>
                <a:srgbClr val="9A727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7521118" y="5189735"/>
            <a:ext cx="10780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DC outlet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4338301" y="4850896"/>
            <a:ext cx="1865935" cy="915171"/>
            <a:chOff x="4671061" y="4572000"/>
            <a:chExt cx="1082038" cy="615271"/>
          </a:xfrm>
        </p:grpSpPr>
        <p:sp>
          <p:nvSpPr>
            <p:cNvPr id="24" name="Rounded Rectangle 23"/>
            <p:cNvSpPr/>
            <p:nvPr/>
          </p:nvSpPr>
          <p:spPr>
            <a:xfrm>
              <a:off x="4671061" y="4648200"/>
              <a:ext cx="28193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953001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244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358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768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834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578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4102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5168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692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219701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486400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036073" y="2996661"/>
            <a:ext cx="1763714" cy="983226"/>
            <a:chOff x="4151367" y="2696879"/>
            <a:chExt cx="1258833" cy="758784"/>
          </a:xfrm>
        </p:grpSpPr>
        <p:grpSp>
          <p:nvGrpSpPr>
            <p:cNvPr id="49" name="Group 48"/>
            <p:cNvGrpSpPr/>
            <p:nvPr/>
          </p:nvGrpSpPr>
          <p:grpSpPr>
            <a:xfrm>
              <a:off x="4800600" y="2891020"/>
              <a:ext cx="609600" cy="564643"/>
              <a:chOff x="4800600" y="2891020"/>
              <a:chExt cx="609600" cy="564643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flipV="1">
                <a:off x="5257800" y="2891020"/>
                <a:ext cx="152400" cy="385580"/>
              </a:xfrm>
              <a:prstGeom prst="straightConnector1">
                <a:avLst/>
              </a:prstGeom>
              <a:ln w="38100">
                <a:solidFill>
                  <a:srgbClr val="9A727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51"/>
              <p:cNvSpPr/>
              <p:nvPr/>
            </p:nvSpPr>
            <p:spPr>
              <a:xfrm>
                <a:off x="4800600" y="2956698"/>
                <a:ext cx="457200" cy="498965"/>
              </a:xfrm>
              <a:prstGeom prst="rect">
                <a:avLst/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4151367" y="2696879"/>
              <a:ext cx="1256762" cy="595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D</a:t>
              </a:r>
              <a:r>
                <a:rPr lang="en-US" sz="1400" dirty="0" smtClean="0"/>
                <a:t>C</a:t>
              </a:r>
            </a:p>
            <a:p>
              <a:r>
                <a:rPr lang="en-US" sz="1400" dirty="0" smtClean="0"/>
                <a:t>Disconnect</a:t>
              </a:r>
              <a:endParaRPr lang="en-US" sz="1400" dirty="0"/>
            </a:p>
          </p:txBody>
        </p:sp>
      </p:grpSp>
      <p:sp>
        <p:nvSpPr>
          <p:cNvPr id="53" name="Rounded Rectangle 52"/>
          <p:cNvSpPr/>
          <p:nvPr/>
        </p:nvSpPr>
        <p:spPr>
          <a:xfrm>
            <a:off x="7753127" y="1470354"/>
            <a:ext cx="1380607" cy="577638"/>
          </a:xfrm>
          <a:prstGeom prst="roundRect">
            <a:avLst/>
          </a:prstGeom>
          <a:solidFill>
            <a:srgbClr val="9A7272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733734" y="1468700"/>
            <a:ext cx="158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DC /DC</a:t>
            </a:r>
            <a:endParaRPr lang="en-US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3995995" y="5968425"/>
            <a:ext cx="2652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Battery Bank</a:t>
            </a:r>
            <a:endParaRPr lang="en-US" sz="3200" dirty="0"/>
          </a:p>
        </p:txBody>
      </p:sp>
      <p:sp>
        <p:nvSpPr>
          <p:cNvPr id="58" name="Rounded Rectangle 57"/>
          <p:cNvSpPr/>
          <p:nvPr/>
        </p:nvSpPr>
        <p:spPr>
          <a:xfrm>
            <a:off x="8443432" y="2050395"/>
            <a:ext cx="193340" cy="70913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flipH="1" flipV="1">
            <a:off x="3995999" y="2590214"/>
            <a:ext cx="4626370" cy="19535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endCxn id="52" idx="0"/>
          </p:cNvCxnSpPr>
          <p:nvPr/>
        </p:nvCxnSpPr>
        <p:spPr>
          <a:xfrm>
            <a:off x="5265977" y="2785574"/>
            <a:ext cx="0" cy="547756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480102" y="2808909"/>
            <a:ext cx="0" cy="547756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204236" y="2164672"/>
            <a:ext cx="1971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DC Bus</a:t>
            </a:r>
            <a:endParaRPr lang="en-US" sz="2800" dirty="0"/>
          </a:p>
        </p:txBody>
      </p:sp>
      <p:pic>
        <p:nvPicPr>
          <p:cNvPr id="68" name="Picture 67" descr="Li-ion charging pro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3" y="1232756"/>
            <a:ext cx="5503012" cy="257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228600" y="4365872"/>
            <a:ext cx="3467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Overcharge Protection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Thermal Management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Voltage/Current Regulation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Minimize leakage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42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3725084" y="3186238"/>
            <a:ext cx="1828994" cy="1171200"/>
          </a:xfrm>
          <a:custGeom>
            <a:avLst/>
            <a:gdLst>
              <a:gd name="connsiteX0" fmla="*/ 418625 w 1060616"/>
              <a:gd name="connsiteY0" fmla="*/ 0 h 673088"/>
              <a:gd name="connsiteX1" fmla="*/ 20692 w 1060616"/>
              <a:gd name="connsiteY1" fmla="*/ 558800 h 673088"/>
              <a:gd name="connsiteX2" fmla="*/ 985892 w 1060616"/>
              <a:gd name="connsiteY2" fmla="*/ 626533 h 673088"/>
              <a:gd name="connsiteX3" fmla="*/ 562558 w 1060616"/>
              <a:gd name="connsiteY3" fmla="*/ 8467 h 6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0616" h="673088">
                <a:moveTo>
                  <a:pt x="418625" y="0"/>
                </a:moveTo>
                <a:cubicBezTo>
                  <a:pt x="172386" y="227189"/>
                  <a:pt x="-73853" y="454378"/>
                  <a:pt x="20692" y="558800"/>
                </a:cubicBezTo>
                <a:cubicBezTo>
                  <a:pt x="115236" y="663222"/>
                  <a:pt x="895581" y="718255"/>
                  <a:pt x="985892" y="626533"/>
                </a:cubicBezTo>
                <a:cubicBezTo>
                  <a:pt x="1076203" y="534811"/>
                  <a:pt x="1203202" y="812800"/>
                  <a:pt x="562558" y="846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94936" y="4163077"/>
            <a:ext cx="2772703" cy="1004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93744" y="78272"/>
            <a:ext cx="716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Bidirectional Charge Converter/Inverter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323874" y="1477193"/>
            <a:ext cx="1971062" cy="88766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42000">
                <a:schemeClr val="accent1">
                  <a:tint val="44500"/>
                  <a:satMod val="160000"/>
                </a:schemeClr>
              </a:gs>
              <a:gs pos="100000">
                <a:srgbClr val="9A7272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13680" y="909945"/>
            <a:ext cx="1839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Inverter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513680" y="1598412"/>
            <a:ext cx="2102466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AC /DC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6237419" y="2541650"/>
            <a:ext cx="1266456" cy="1492686"/>
          </a:xfrm>
          <a:prstGeom prst="rect">
            <a:avLst/>
          </a:prstGeom>
          <a:noFill/>
          <a:ln>
            <a:solidFill>
              <a:srgbClr val="9A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518617" y="2944408"/>
            <a:ext cx="262808" cy="1445525"/>
            <a:chOff x="5575110" y="2606020"/>
            <a:chExt cx="152400" cy="97182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75110" y="2606020"/>
              <a:ext cx="0" cy="220128"/>
            </a:xfrm>
            <a:prstGeom prst="line">
              <a:avLst/>
            </a:prstGeom>
            <a:ln>
              <a:solidFill>
                <a:srgbClr val="9A72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575110" y="2826148"/>
              <a:ext cx="152400" cy="152400"/>
            </a:xfrm>
            <a:prstGeom prst="line">
              <a:avLst/>
            </a:prstGeom>
            <a:ln>
              <a:solidFill>
                <a:srgbClr val="9A7272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575110" y="3069730"/>
              <a:ext cx="0" cy="508119"/>
            </a:xfrm>
            <a:prstGeom prst="line">
              <a:avLst/>
            </a:prstGeom>
            <a:ln>
              <a:solidFill>
                <a:srgbClr val="9A727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5979600" y="4379549"/>
            <a:ext cx="1078033" cy="686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LED circuit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6237419" y="2527864"/>
            <a:ext cx="2018166" cy="412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60A ‘breaker’?</a:t>
            </a:r>
            <a:endParaRPr lang="en-US" sz="12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7109662" y="2944408"/>
            <a:ext cx="262808" cy="1445525"/>
            <a:chOff x="5575110" y="2606020"/>
            <a:chExt cx="152400" cy="971829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575110" y="2606020"/>
              <a:ext cx="0" cy="220128"/>
            </a:xfrm>
            <a:prstGeom prst="line">
              <a:avLst/>
            </a:prstGeom>
            <a:ln>
              <a:solidFill>
                <a:srgbClr val="9A72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575110" y="2826148"/>
              <a:ext cx="152400" cy="152400"/>
            </a:xfrm>
            <a:prstGeom prst="line">
              <a:avLst/>
            </a:prstGeom>
            <a:ln>
              <a:solidFill>
                <a:srgbClr val="9A7272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575110" y="3069730"/>
              <a:ext cx="0" cy="508119"/>
            </a:xfrm>
            <a:prstGeom prst="line">
              <a:avLst/>
            </a:prstGeom>
            <a:ln>
              <a:solidFill>
                <a:srgbClr val="9A727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6820055" y="4388574"/>
            <a:ext cx="1078033" cy="686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DC outlet</a:t>
            </a:r>
            <a:endParaRPr lang="en-US" sz="12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3637238" y="4049735"/>
            <a:ext cx="1865935" cy="915171"/>
            <a:chOff x="4671061" y="4572000"/>
            <a:chExt cx="1082038" cy="615271"/>
          </a:xfrm>
        </p:grpSpPr>
        <p:sp>
          <p:nvSpPr>
            <p:cNvPr id="24" name="Rounded Rectangle 23"/>
            <p:cNvSpPr/>
            <p:nvPr/>
          </p:nvSpPr>
          <p:spPr>
            <a:xfrm>
              <a:off x="4671061" y="4648200"/>
              <a:ext cx="28193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953001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244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358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768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834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578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410200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5168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69281" y="4572000"/>
              <a:ext cx="45719" cy="582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219701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486400" y="4648200"/>
              <a:ext cx="266699" cy="539071"/>
            </a:xfrm>
            <a:prstGeom prst="roundRect">
              <a:avLst>
                <a:gd name="adj" fmla="val 0"/>
              </a:avLst>
            </a:prstGeom>
            <a:solidFill>
              <a:srgbClr val="9A7272">
                <a:alpha val="50196"/>
              </a:srgbClr>
            </a:solidFill>
            <a:ln>
              <a:solidFill>
                <a:srgbClr val="9A7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847308" y="2447065"/>
            <a:ext cx="1425907" cy="1014996"/>
            <a:chOff x="4517016" y="2891020"/>
            <a:chExt cx="1017727" cy="783302"/>
          </a:xfrm>
        </p:grpSpPr>
        <p:grpSp>
          <p:nvGrpSpPr>
            <p:cNvPr id="49" name="Group 48"/>
            <p:cNvGrpSpPr/>
            <p:nvPr/>
          </p:nvGrpSpPr>
          <p:grpSpPr>
            <a:xfrm>
              <a:off x="4800600" y="2891020"/>
              <a:ext cx="609600" cy="564643"/>
              <a:chOff x="4800600" y="2891020"/>
              <a:chExt cx="609600" cy="564643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flipV="1">
                <a:off x="5257800" y="2891020"/>
                <a:ext cx="152400" cy="385580"/>
              </a:xfrm>
              <a:prstGeom prst="straightConnector1">
                <a:avLst/>
              </a:prstGeom>
              <a:ln w="38100">
                <a:solidFill>
                  <a:srgbClr val="9A727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51"/>
              <p:cNvSpPr/>
              <p:nvPr/>
            </p:nvSpPr>
            <p:spPr>
              <a:xfrm>
                <a:off x="4800600" y="2956698"/>
                <a:ext cx="457200" cy="498965"/>
              </a:xfrm>
              <a:prstGeom prst="rect">
                <a:avLst/>
              </a:prstGeom>
              <a:solidFill>
                <a:srgbClr val="9A7272">
                  <a:alpha val="50196"/>
                </a:srgbClr>
              </a:solidFill>
              <a:ln>
                <a:solidFill>
                  <a:srgbClr val="9A72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4517016" y="3128026"/>
              <a:ext cx="1017727" cy="5462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D</a:t>
              </a:r>
              <a:r>
                <a:rPr lang="en-US" sz="2000" dirty="0" smtClean="0"/>
                <a:t>C</a:t>
              </a:r>
            </a:p>
            <a:p>
              <a:r>
                <a:rPr lang="en-US" sz="2000" dirty="0" smtClean="0"/>
                <a:t>Disconnect</a:t>
              </a:r>
              <a:endParaRPr lang="en-US" sz="2000" dirty="0"/>
            </a:p>
          </p:txBody>
        </p:sp>
      </p:grpSp>
      <p:sp>
        <p:nvSpPr>
          <p:cNvPr id="53" name="Rounded Rectangle 52"/>
          <p:cNvSpPr/>
          <p:nvPr/>
        </p:nvSpPr>
        <p:spPr>
          <a:xfrm>
            <a:off x="7052064" y="669193"/>
            <a:ext cx="1380607" cy="577638"/>
          </a:xfrm>
          <a:prstGeom prst="roundRect">
            <a:avLst/>
          </a:prstGeom>
          <a:solidFill>
            <a:srgbClr val="9A7272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032671" y="667539"/>
            <a:ext cx="158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DC /DC</a:t>
            </a:r>
            <a:endParaRPr lang="en-US" sz="3200" dirty="0"/>
          </a:p>
        </p:txBody>
      </p:sp>
      <p:sp>
        <p:nvSpPr>
          <p:cNvPr id="58" name="Rounded Rectangle 57"/>
          <p:cNvSpPr/>
          <p:nvPr/>
        </p:nvSpPr>
        <p:spPr>
          <a:xfrm>
            <a:off x="7742369" y="1249234"/>
            <a:ext cx="193340" cy="70913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flipH="1" flipV="1">
            <a:off x="3294936" y="1789053"/>
            <a:ext cx="4626370" cy="19535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endCxn id="52" idx="0"/>
          </p:cNvCxnSpPr>
          <p:nvPr/>
        </p:nvCxnSpPr>
        <p:spPr>
          <a:xfrm>
            <a:off x="4564914" y="1984413"/>
            <a:ext cx="0" cy="547756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779039" y="2007748"/>
            <a:ext cx="0" cy="547756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531842" y="1331259"/>
            <a:ext cx="1971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DC Bus</a:t>
            </a:r>
            <a:endParaRPr lang="en-US" sz="2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401132" y="2555504"/>
            <a:ext cx="1686720" cy="0"/>
          </a:xfrm>
          <a:prstGeom prst="straightConnector1">
            <a:avLst/>
          </a:prstGeom>
          <a:ln w="31750"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8561" y="5066242"/>
            <a:ext cx="78341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Characterize power requirements of loads-battery bank sufficient?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Possibility of providing short-term grid support from battery reserve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User specify direction of current flow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How to test?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338" y="2031655"/>
            <a:ext cx="5526323" cy="307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4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4373</TotalTime>
  <Words>176</Words>
  <Application>Microsoft Office PowerPoint</Application>
  <PresentationFormat>On-screen Show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UC Santa Cruz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tela</dc:creator>
  <cp:lastModifiedBy>tela</cp:lastModifiedBy>
  <cp:revision>20</cp:revision>
  <dcterms:created xsi:type="dcterms:W3CDTF">2015-10-23T04:17:23Z</dcterms:created>
  <dcterms:modified xsi:type="dcterms:W3CDTF">2015-10-28T04:57:38Z</dcterms:modified>
</cp:coreProperties>
</file>